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7" r:id="rId25"/>
    <p:sldId id="285" r:id="rId26"/>
    <p:sldId id="286" r:id="rId27"/>
    <p:sldId id="278" r:id="rId28"/>
    <p:sldId id="279" r:id="rId29"/>
    <p:sldId id="280" r:id="rId30"/>
    <p:sldId id="281" r:id="rId31"/>
    <p:sldId id="284" r:id="rId32"/>
    <p:sldId id="282" r:id="rId33"/>
    <p:sldId id="288"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96" autoAdjust="0"/>
    <p:restoredTop sz="94660"/>
  </p:normalViewPr>
  <p:slideViewPr>
    <p:cSldViewPr snapToGrid="0">
      <p:cViewPr varScale="1">
        <p:scale>
          <a:sx n="148" d="100"/>
          <a:sy n="148" d="100"/>
        </p:scale>
        <p:origin x="29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2025/10/29</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2025/10/29</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2025/10/29</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2025/10/29</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2025/10/29</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2025/10/29</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2025/10/29</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2025/10/29</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2025/10/29</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2025/10/29</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2025/10/29</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2025/10/29</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59DB8D8-A2A1-8E7E-7EC9-56EF2BADCC61}"/>
              </a:ext>
            </a:extLst>
          </p:cNvPr>
          <p:cNvPicPr>
            <a:picLocks noChangeAspect="1"/>
          </p:cNvPicPr>
          <p:nvPr/>
        </p:nvPicPr>
        <p:blipFill>
          <a:blip r:embed="rId2"/>
          <a:stretch>
            <a:fillRect/>
          </a:stretch>
        </p:blipFill>
        <p:spPr>
          <a:xfrm>
            <a:off x="1092873" y="828136"/>
            <a:ext cx="9538605" cy="4292372"/>
          </a:xfrm>
          <a:prstGeom prst="rect">
            <a:avLst/>
          </a:prstGeom>
        </p:spPr>
      </p:pic>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463308"/>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r>
              <a:rPr lang="zh-CN" altLang="en-US" b="1" dirty="0">
                <a:latin typeface="宋体" panose="02010600030101010101" pitchFamily="2" charset="-122"/>
                <a:ea typeface="宋体" panose="02010600030101010101" pitchFamily="2" charset="-122"/>
              </a:rPr>
              <a:t>为什么传统方法失效</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传统水印或指纹依赖于集中式、明显的触发或子图签名。被切碎并混入大量相似来源后，这些特征变成弱信号，难以在整体模型中检测到或与其他来源区分。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基于单一数据集统计特征的方法（例如分布偏差检测）会因多源平均化而失去辨识力。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a:t>
            </a:r>
            <a:r>
              <a:rPr lang="en-US" altLang="zh-CN" dirty="0" err="1">
                <a:solidFill>
                  <a:srgbClr val="FF0000"/>
                </a:solidFill>
                <a:latin typeface="宋体" panose="02010600030101010101" pitchFamily="2" charset="-122"/>
                <a:ea typeface="宋体" panose="02010600030101010101" pitchFamily="2" charset="-122"/>
              </a:rPr>
              <a:t>Cora</a:t>
            </a:r>
            <a:r>
              <a:rPr lang="en-US" altLang="zh-CN" dirty="0">
                <a:solidFill>
                  <a:srgbClr val="FF0000"/>
                </a:solidFill>
                <a:latin typeface="宋体" panose="02010600030101010101" pitchFamily="2" charset="-122"/>
                <a:ea typeface="宋体" panose="02010600030101010101" pitchFamily="2" charset="-122"/>
              </a:rPr>
              <a:t>  </a:t>
            </a:r>
            <a:r>
              <a:rPr lang="en-US" altLang="zh-CN" dirty="0" err="1">
                <a:solidFill>
                  <a:srgbClr val="FF0000"/>
                </a:solidFill>
                <a:latin typeface="宋体" panose="02010600030101010101" pitchFamily="2" charset="-122"/>
                <a:ea typeface="宋体" panose="02010600030101010101" pitchFamily="2" charset="-122"/>
              </a:rPr>
              <a:t>flickr</a:t>
            </a:r>
            <a:r>
              <a:rPr lang="en-US" altLang="zh-CN" dirty="0">
                <a:solidFill>
                  <a:srgbClr val="FF0000"/>
                </a:solidFill>
                <a:latin typeface="宋体" panose="02010600030101010101" pitchFamily="2" charset="-122"/>
                <a:ea typeface="宋体" panose="02010600030101010101" pitchFamily="2" charset="-122"/>
              </a:rPr>
              <a:t> </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256199"/>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1903152" y="563555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
        <p:nvSpPr>
          <p:cNvPr id="2" name="文本框 1">
            <a:extLst>
              <a:ext uri="{FF2B5EF4-FFF2-40B4-BE49-F238E27FC236}">
                <a16:creationId xmlns:a16="http://schemas.microsoft.com/office/drawing/2014/main" id="{33BEE16D-5C1C-AD62-ABD9-138395515B73}"/>
              </a:ext>
            </a:extLst>
          </p:cNvPr>
          <p:cNvSpPr txBox="1"/>
          <p:nvPr/>
        </p:nvSpPr>
        <p:spPr>
          <a:xfrm>
            <a:off x="10408024" y="1515035"/>
            <a:ext cx="1194558" cy="1200329"/>
          </a:xfrm>
          <a:prstGeom prst="rect">
            <a:avLst/>
          </a:prstGeom>
          <a:noFill/>
        </p:spPr>
        <p:txBody>
          <a:bodyPr wrap="none" rtlCol="0">
            <a:spAutoFit/>
          </a:bodyPr>
          <a:lstStyle/>
          <a:p>
            <a:r>
              <a:rPr lang="zh-CN" altLang="en-US" dirty="0"/>
              <a:t>白盒</a:t>
            </a:r>
            <a:r>
              <a:rPr lang="en-US" altLang="zh-CN" dirty="0"/>
              <a:t>/</a:t>
            </a:r>
            <a:r>
              <a:rPr lang="zh-CN" altLang="en-US" dirty="0"/>
              <a:t>灰盒</a:t>
            </a:r>
            <a:endParaRPr lang="en-US" altLang="zh-CN" dirty="0"/>
          </a:p>
          <a:p>
            <a:endParaRPr lang="en-US" altLang="zh-CN" dirty="0"/>
          </a:p>
          <a:p>
            <a:r>
              <a:rPr lang="zh-CN" altLang="en-US" dirty="0"/>
              <a:t>属性攻击</a:t>
            </a:r>
            <a:endParaRPr lang="en-US" altLang="zh-CN" dirty="0"/>
          </a:p>
          <a:p>
            <a:r>
              <a:rPr lang="zh-CN" altLang="en-US" dirty="0"/>
              <a:t>成员攻击</a:t>
            </a: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1B4F0F-123F-5886-7C08-5D9E03106366}"/>
              </a:ext>
            </a:extLst>
          </p:cNvPr>
          <p:cNvSpPr txBox="1"/>
          <p:nvPr/>
        </p:nvSpPr>
        <p:spPr>
          <a:xfrm>
            <a:off x="1142999" y="1067183"/>
            <a:ext cx="10209363" cy="4031873"/>
          </a:xfrm>
          <a:prstGeom prst="rect">
            <a:avLst/>
          </a:prstGeom>
          <a:noFill/>
        </p:spPr>
        <p:txBody>
          <a:bodyPr wrap="square">
            <a:spAutoFit/>
          </a:bodyPr>
          <a:lstStyle/>
          <a:p>
            <a:pPr>
              <a:buNone/>
            </a:pPr>
            <a:r>
              <a:rPr lang="en-US" altLang="zh-CN" sz="1600" dirty="0">
                <a:latin typeface="SimSong" panose="02020300000000000000" pitchFamily="18" charset="-122"/>
                <a:ea typeface="SimSong" panose="02020300000000000000" pitchFamily="18" charset="-122"/>
              </a:rPr>
              <a:t>1. </a:t>
            </a:r>
            <a:r>
              <a:rPr lang="zh-CN" altLang="en-US" sz="1600" dirty="0">
                <a:latin typeface="SimSong" panose="02020300000000000000" pitchFamily="18" charset="-122"/>
                <a:ea typeface="SimSong" panose="02020300000000000000" pitchFamily="18" charset="-122"/>
              </a:rPr>
              <a:t>预训练阶段（</a:t>
            </a:r>
            <a:r>
              <a:rPr lang="en" altLang="zh-CN" sz="1600" dirty="0">
                <a:latin typeface="SimSong" panose="02020300000000000000" pitchFamily="18" charset="-122"/>
                <a:ea typeface="SimSong" panose="02020300000000000000" pitchFamily="18" charset="-122"/>
              </a:rPr>
              <a:t>Pre-training for Leaking Information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：学习图的关键拓扑结构，增强模型对敏感信息的记忆能力，同时隐藏恶意意图。</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信息瓶颈（</a:t>
            </a:r>
            <a:r>
              <a:rPr lang="en" altLang="zh-CN" sz="1600" b="1" dirty="0">
                <a:latin typeface="SimSong" panose="02020300000000000000" pitchFamily="18" charset="-122"/>
                <a:ea typeface="SimSong" panose="02020300000000000000" pitchFamily="18" charset="-122"/>
              </a:rPr>
              <a:t>Information Bottleneck, IB</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通过优化互信息，提取对属性拟合和成员推理有用的表示。</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对比学习（</a:t>
            </a:r>
            <a:r>
              <a:rPr lang="en" altLang="zh-CN" sz="1600" b="1" dirty="0">
                <a:latin typeface="SimSong" panose="02020300000000000000" pitchFamily="18" charset="-122"/>
                <a:ea typeface="SimSong" panose="02020300000000000000" pitchFamily="18" charset="-122"/>
              </a:rPr>
              <a:t>Contrastive Learning</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通过局部</a:t>
            </a:r>
            <a:r>
              <a:rPr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全局对比，增强模型对图结构的鲁棒性。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损失函数</a:t>
            </a:r>
            <a:r>
              <a:rPr lang="zh-CN" altLang="en-US" sz="1600" dirty="0">
                <a:latin typeface="SimSong" panose="02020300000000000000" pitchFamily="18" charset="-122"/>
                <a:ea typeface="SimSong" panose="02020300000000000000" pitchFamily="18" charset="-122"/>
              </a:rPr>
              <a:t>：结合对比损失和信息瓶颈损失，优化模型参数。</a:t>
            </a:r>
          </a:p>
          <a:p>
            <a:pPr>
              <a:buNone/>
            </a:pPr>
            <a:r>
              <a:rPr lang="en-US" altLang="zh-CN" sz="1600" dirty="0">
                <a:latin typeface="SimSong" panose="02020300000000000000" pitchFamily="18" charset="-122"/>
                <a:ea typeface="SimSong" panose="02020300000000000000" pitchFamily="18" charset="-122"/>
              </a:rPr>
              <a:t>2. </a:t>
            </a:r>
            <a:r>
              <a:rPr lang="zh-CN" altLang="en-US" sz="1600" dirty="0">
                <a:latin typeface="SimSong" panose="02020300000000000000" pitchFamily="18" charset="-122"/>
                <a:ea typeface="SimSong" panose="02020300000000000000" pitchFamily="18" charset="-122"/>
              </a:rPr>
              <a:t>攻击数据生成阶段（</a:t>
            </a:r>
            <a:r>
              <a:rPr lang="en" altLang="zh-CN" sz="1600" dirty="0">
                <a:latin typeface="SimSong" panose="02020300000000000000" pitchFamily="18" charset="-122"/>
                <a:ea typeface="SimSong" panose="02020300000000000000" pitchFamily="18" charset="-122"/>
              </a:rPr>
              <a:t>Attack Data Generation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：利用预训练模型生成的提示特征，构造用于攻击的训练数据。</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方法</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属性推理攻击（</a:t>
            </a:r>
            <a:r>
              <a:rPr lang="en" altLang="zh-CN" sz="1600" b="1" dirty="0">
                <a:latin typeface="SimSong" panose="02020300000000000000" pitchFamily="18" charset="-122"/>
                <a:ea typeface="SimSong" panose="02020300000000000000" pitchFamily="18" charset="-122"/>
              </a:rPr>
              <a:t>AIA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直接使用目标模型的输出作为攻击模型的输入。</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成员推理攻击（</a:t>
            </a:r>
            <a:r>
              <a:rPr lang="en" altLang="zh-CN" sz="1600" b="1" dirty="0">
                <a:latin typeface="SimSong" panose="02020300000000000000" pitchFamily="18" charset="-122"/>
                <a:ea typeface="SimSong" panose="02020300000000000000" pitchFamily="18" charset="-122"/>
              </a:rPr>
              <a:t>MIA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使用影子模型模拟目标模型的行为，生成攻击数据集。</a:t>
            </a:r>
          </a:p>
          <a:p>
            <a:pPr>
              <a:buNone/>
            </a:pPr>
            <a:r>
              <a:rPr lang="en-US" altLang="zh-CN" sz="1600" dirty="0">
                <a:latin typeface="SimSong" panose="02020300000000000000" pitchFamily="18" charset="-122"/>
                <a:ea typeface="SimSong" panose="02020300000000000000" pitchFamily="18" charset="-122"/>
              </a:rPr>
              <a:t>3. </a:t>
            </a:r>
            <a:r>
              <a:rPr lang="zh-CN" altLang="en-US" sz="1600" dirty="0">
                <a:latin typeface="SimSong" panose="02020300000000000000" pitchFamily="18" charset="-122"/>
                <a:ea typeface="SimSong" panose="02020300000000000000" pitchFamily="18" charset="-122"/>
              </a:rPr>
              <a:t>下游推理攻击阶段（</a:t>
            </a:r>
            <a:r>
              <a:rPr lang="en" altLang="zh-CN" sz="1600" dirty="0">
                <a:latin typeface="SimSong" panose="02020300000000000000" pitchFamily="18" charset="-122"/>
                <a:ea typeface="SimSong" panose="02020300000000000000" pitchFamily="18" charset="-122"/>
              </a:rPr>
              <a:t>Prompting for Adapting Inference Attack with Disentanglement</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：通过解缠机制，提取与下游任务最相关的潜在因素，提升攻击的适应性。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提示解缠（</a:t>
            </a:r>
            <a:r>
              <a:rPr lang="en" altLang="zh-CN" sz="1600" b="1" dirty="0">
                <a:latin typeface="SimSong" panose="02020300000000000000" pitchFamily="18" charset="-122"/>
                <a:ea typeface="SimSong" panose="02020300000000000000" pitchFamily="18" charset="-122"/>
              </a:rPr>
              <a:t>Prompt Disentanglement</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将提示特征映射到多个通道，分离不同属性的潜在影响。</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攻击实现</a:t>
            </a:r>
            <a:r>
              <a:rPr lang="zh-CN" altLang="en-US" sz="1600" dirty="0">
                <a:latin typeface="SimSong" panose="02020300000000000000" pitchFamily="18" charset="-122"/>
                <a:ea typeface="SimSong" panose="02020300000000000000" pitchFamily="18" charset="-122"/>
              </a:rPr>
              <a:t>：使用解缠后的表示作为先验知识，训练攻击模型，并通过 </a:t>
            </a:r>
            <a:r>
              <a:rPr lang="en" altLang="zh-CN" sz="1600" dirty="0">
                <a:latin typeface="SimSong" panose="02020300000000000000" pitchFamily="18" charset="-122"/>
                <a:ea typeface="SimSong" panose="02020300000000000000" pitchFamily="18" charset="-122"/>
              </a:rPr>
              <a:t>KL </a:t>
            </a:r>
            <a:r>
              <a:rPr lang="zh-CN" altLang="en-US" sz="1600" dirty="0">
                <a:latin typeface="SimSong" panose="02020300000000000000" pitchFamily="18" charset="-122"/>
                <a:ea typeface="SimSong" panose="02020300000000000000" pitchFamily="18" charset="-122"/>
              </a:rPr>
              <a:t>散度约束其影响。</a:t>
            </a:r>
          </a:p>
        </p:txBody>
      </p:sp>
    </p:spTree>
    <p:extLst>
      <p:ext uri="{BB962C8B-B14F-4D97-AF65-F5344CB8AC3E}">
        <p14:creationId xmlns:p14="http://schemas.microsoft.com/office/powerpoint/2010/main" val="8497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80513" y="260933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700720" y="123690"/>
            <a:ext cx="6416615" cy="2609331"/>
          </a:xfrm>
          <a:prstGeom prst="rect">
            <a:avLst/>
          </a:prstGeom>
        </p:spPr>
      </p:pic>
      <p:sp>
        <p:nvSpPr>
          <p:cNvPr id="3" name="文本框 2">
            <a:extLst>
              <a:ext uri="{FF2B5EF4-FFF2-40B4-BE49-F238E27FC236}">
                <a16:creationId xmlns:a16="http://schemas.microsoft.com/office/drawing/2014/main" id="{332CC070-EE54-4BA0-6ABF-5F235D806623}"/>
              </a:ext>
            </a:extLst>
          </p:cNvPr>
          <p:cNvSpPr txBox="1"/>
          <p:nvPr/>
        </p:nvSpPr>
        <p:spPr>
          <a:xfrm>
            <a:off x="8426569" y="3080956"/>
            <a:ext cx="2894163" cy="348044"/>
          </a:xfrm>
          <a:prstGeom prst="rect">
            <a:avLst/>
          </a:prstGeom>
          <a:noFill/>
        </p:spPr>
        <p:txBody>
          <a:bodyPr wrap="square">
            <a:spAutoFit/>
          </a:bodyPr>
          <a:lstStyle/>
          <a:p>
            <a:pPr algn="l">
              <a:lnSpc>
                <a:spcPts val="2250"/>
              </a:lnSpc>
              <a:spcBef>
                <a:spcPts val="2400"/>
              </a:spcBef>
              <a:spcAft>
                <a:spcPts val="1200"/>
              </a:spcAft>
              <a:buNone/>
            </a:pPr>
            <a:r>
              <a:rPr lang="zh-CN" altLang="en-US" sz="1600" b="1" dirty="0">
                <a:solidFill>
                  <a:srgbClr val="0F1115"/>
                </a:solidFill>
                <a:effectLst/>
                <a:latin typeface="SimSong" panose="02020300000000000000" pitchFamily="18" charset="-122"/>
                <a:ea typeface="SimSong" panose="02020300000000000000" pitchFamily="18" charset="-122"/>
              </a:rPr>
              <a:t>问题定义：跨域成员推断攻击</a:t>
            </a:r>
            <a:endParaRPr lang="en-US" altLang="zh-CN" sz="1600" b="1" dirty="0">
              <a:solidFill>
                <a:srgbClr val="0F1115"/>
              </a:solidFill>
              <a:effectLst/>
              <a:latin typeface="SimSong" panose="02020300000000000000" pitchFamily="18" charset="-122"/>
              <a:ea typeface="SimSong" panose="02020300000000000000" pitchFamily="18" charset="-122"/>
            </a:endParaRPr>
          </a:p>
        </p:txBody>
      </p:sp>
      <p:sp>
        <p:nvSpPr>
          <p:cNvPr id="7" name="文本框 6">
            <a:extLst>
              <a:ext uri="{FF2B5EF4-FFF2-40B4-BE49-F238E27FC236}">
                <a16:creationId xmlns:a16="http://schemas.microsoft.com/office/drawing/2014/main" id="{C94271AF-F0B3-789B-926E-7B0A95E8D6CD}"/>
              </a:ext>
            </a:extLst>
          </p:cNvPr>
          <p:cNvSpPr txBox="1"/>
          <p:nvPr/>
        </p:nvSpPr>
        <p:spPr>
          <a:xfrm>
            <a:off x="7852913" y="3586371"/>
            <a:ext cx="4339087" cy="1077218"/>
          </a:xfrm>
          <a:prstGeom prst="rect">
            <a:avLst/>
          </a:prstGeom>
          <a:noFill/>
        </p:spPr>
        <p:txBody>
          <a:bodyPr wrap="square">
            <a:spAutoFit/>
          </a:bodyPr>
          <a:lstStyle/>
          <a:p>
            <a:pPr marL="285750" indent="-285750">
              <a:buFont typeface="Wingdings" pitchFamily="2" charset="2"/>
              <a:buChar char="l"/>
            </a:pPr>
            <a:r>
              <a:rPr lang="zh-CN" altLang="en-US" sz="1600" b="0" i="0" dirty="0">
                <a:solidFill>
                  <a:srgbClr val="0F1115"/>
                </a:solidFill>
                <a:effectLst/>
                <a:latin typeface="SimSong" panose="02020300000000000000" pitchFamily="18" charset="-122"/>
                <a:ea typeface="SimSong" panose="02020300000000000000" pitchFamily="18" charset="-122"/>
              </a:rPr>
              <a:t>训练一个具有</a:t>
            </a:r>
            <a:r>
              <a:rPr lang="zh-CN" altLang="en-US" sz="1600" b="1" i="0" dirty="0">
                <a:solidFill>
                  <a:srgbClr val="0F1115"/>
                </a:solidFill>
                <a:effectLst/>
                <a:latin typeface="SimSong" panose="02020300000000000000" pitchFamily="18" charset="-122"/>
                <a:ea typeface="SimSong" panose="02020300000000000000" pitchFamily="18" charset="-122"/>
              </a:rPr>
              <a:t>跨域泛化能力</a:t>
            </a:r>
            <a:r>
              <a:rPr lang="zh-CN" altLang="en-US" sz="1600" b="0" i="0" dirty="0">
                <a:solidFill>
                  <a:srgbClr val="0F1115"/>
                </a:solidFill>
                <a:effectLst/>
                <a:latin typeface="SimSong" panose="02020300000000000000" pitchFamily="18" charset="-122"/>
                <a:ea typeface="SimSong" panose="02020300000000000000" pitchFamily="18" charset="-122"/>
              </a:rPr>
              <a:t>的</a:t>
            </a:r>
            <a:r>
              <a:rPr lang="en" altLang="zh-CN" sz="1600" b="0" i="0" dirty="0">
                <a:solidFill>
                  <a:srgbClr val="0F1115"/>
                </a:solidFill>
                <a:effectLst/>
                <a:latin typeface="SimSong" panose="02020300000000000000" pitchFamily="18" charset="-122"/>
                <a:ea typeface="SimSong" panose="02020300000000000000" pitchFamily="18" charset="-122"/>
              </a:rPr>
              <a:t>GNN</a:t>
            </a:r>
            <a:r>
              <a:rPr lang="zh-CN" altLang="en-US" sz="1600" b="0" i="0" dirty="0">
                <a:solidFill>
                  <a:srgbClr val="0F1115"/>
                </a:solidFill>
                <a:effectLst/>
                <a:latin typeface="SimSong" panose="02020300000000000000" pitchFamily="18" charset="-122"/>
                <a:ea typeface="SimSong" panose="02020300000000000000" pitchFamily="18" charset="-122"/>
              </a:rPr>
              <a:t>模型，使其能捕捉图结构和节点特征中的</a:t>
            </a:r>
            <a:r>
              <a:rPr lang="zh-CN" altLang="en-US" sz="1600" b="1" i="0" dirty="0">
                <a:solidFill>
                  <a:srgbClr val="0F1115"/>
                </a:solidFill>
                <a:effectLst/>
                <a:latin typeface="SimSong" panose="02020300000000000000" pitchFamily="18" charset="-122"/>
                <a:ea typeface="SimSong" panose="02020300000000000000" pitchFamily="18" charset="-122"/>
              </a:rPr>
              <a:t>不变表示</a:t>
            </a:r>
            <a:r>
              <a:rPr lang="zh-CN" altLang="en-US" sz="1600" b="0" i="0" dirty="0">
                <a:solidFill>
                  <a:srgbClr val="0F1115"/>
                </a:solidFill>
                <a:effectLst/>
                <a:latin typeface="SimSong" panose="02020300000000000000" pitchFamily="18" charset="-122"/>
                <a:ea typeface="SimSong" panose="02020300000000000000" pitchFamily="18" charset="-122"/>
              </a:rPr>
              <a:t>。</a:t>
            </a:r>
            <a:endParaRPr lang="en-US" altLang="zh-CN" sz="1600" b="0" i="0" dirty="0">
              <a:solidFill>
                <a:srgbClr val="0F1115"/>
              </a:solidFill>
              <a:effectLst/>
              <a:latin typeface="SimSong" panose="02020300000000000000" pitchFamily="18" charset="-122"/>
              <a:ea typeface="SimSong" panose="02020300000000000000" pitchFamily="18" charset="-122"/>
            </a:endParaRPr>
          </a:p>
          <a:p>
            <a:endParaRPr lang="en-US" altLang="zh-CN" sz="1600" dirty="0">
              <a:latin typeface="SimSong" panose="02020300000000000000" pitchFamily="18" charset="-122"/>
              <a:ea typeface="SimSong" panose="02020300000000000000" pitchFamily="18" charset="-122"/>
            </a:endParaRPr>
          </a:p>
          <a:p>
            <a:pPr marL="285750" indent="-285750">
              <a:buFont typeface="Wingdings" pitchFamily="2" charset="2"/>
              <a:buChar char="l"/>
            </a:pPr>
            <a:r>
              <a:rPr lang="zh-CN" altLang="en-US" sz="1600" dirty="0">
                <a:latin typeface="SimSong" panose="02020300000000000000" pitchFamily="18" charset="-122"/>
                <a:ea typeface="SimSong" panose="02020300000000000000" pitchFamily="18" charset="-122"/>
              </a:rPr>
              <a:t>通过图数据增强生成多个训练环境。</a:t>
            </a:r>
          </a:p>
        </p:txBody>
      </p:sp>
      <p:sp>
        <p:nvSpPr>
          <p:cNvPr id="2" name="文本框 1">
            <a:extLst>
              <a:ext uri="{FF2B5EF4-FFF2-40B4-BE49-F238E27FC236}">
                <a16:creationId xmlns:a16="http://schemas.microsoft.com/office/drawing/2014/main" id="{AD5E08B4-F72C-A482-8A6B-D20C24D74802}"/>
              </a:ext>
            </a:extLst>
          </p:cNvPr>
          <p:cNvSpPr txBox="1"/>
          <p:nvPr/>
        </p:nvSpPr>
        <p:spPr>
          <a:xfrm>
            <a:off x="10264588" y="448235"/>
            <a:ext cx="689612" cy="646331"/>
          </a:xfrm>
          <a:prstGeom prst="rect">
            <a:avLst/>
          </a:prstGeom>
          <a:noFill/>
        </p:spPr>
        <p:txBody>
          <a:bodyPr wrap="none" rtlCol="0">
            <a:spAutoFit/>
          </a:bodyPr>
          <a:lstStyle/>
          <a:p>
            <a:r>
              <a:rPr lang="en-US" altLang="zh-CN" dirty="0"/>
              <a:t>Cora</a:t>
            </a:r>
          </a:p>
          <a:p>
            <a:r>
              <a:rPr lang="en-US" altLang="zh-CN" dirty="0"/>
              <a:t>Flickr</a:t>
            </a:r>
            <a:endParaRPr lang="zh-CN" altLang="en-US" dirty="0"/>
          </a:p>
        </p:txBody>
      </p:sp>
    </p:spTree>
    <p:extLst>
      <p:ext uri="{BB962C8B-B14F-4D97-AF65-F5344CB8AC3E}">
        <p14:creationId xmlns:p14="http://schemas.microsoft.com/office/powerpoint/2010/main" val="15108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71024"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98354" y="199648"/>
            <a:ext cx="6501860" cy="2066392"/>
          </a:xfrm>
          <a:prstGeom prst="rect">
            <a:avLst/>
          </a:prstGeom>
        </p:spPr>
      </p:pic>
      <p:sp>
        <p:nvSpPr>
          <p:cNvPr id="4" name="文本框 3">
            <a:extLst>
              <a:ext uri="{FF2B5EF4-FFF2-40B4-BE49-F238E27FC236}">
                <a16:creationId xmlns:a16="http://schemas.microsoft.com/office/drawing/2014/main" id="{4F0687CB-C84F-1169-93CA-8C684DE25667}"/>
              </a:ext>
            </a:extLst>
          </p:cNvPr>
          <p:cNvSpPr txBox="1"/>
          <p:nvPr/>
        </p:nvSpPr>
        <p:spPr>
          <a:xfrm>
            <a:off x="7573992" y="2721412"/>
            <a:ext cx="4546984" cy="1323439"/>
          </a:xfrm>
          <a:prstGeom prst="rect">
            <a:avLst/>
          </a:prstGeom>
          <a:noFill/>
        </p:spPr>
        <p:txBody>
          <a:bodyPr wrap="square" rtlCol="0">
            <a:spAutoFit/>
          </a:bodyPr>
          <a:lstStyle/>
          <a:p>
            <a:r>
              <a:rPr kumimoji="1" lang="en-US" altLang="zh-CN" sz="1600" dirty="0">
                <a:latin typeface="SimSong" panose="02020300000000000000" pitchFamily="18" charset="-122"/>
                <a:ea typeface="SimSong" panose="02020300000000000000" pitchFamily="18" charset="-122"/>
              </a:rPr>
              <a:t>1.</a:t>
            </a:r>
            <a:r>
              <a:rPr kumimoji="1" lang="zh-CN" altLang="en-US" sz="1600" dirty="0">
                <a:latin typeface="SimSong" panose="02020300000000000000" pitchFamily="18" charset="-122"/>
                <a:ea typeface="SimSong" panose="02020300000000000000" pitchFamily="18" charset="-122"/>
              </a:rPr>
              <a:t> 主动滥用监测</a:t>
            </a:r>
            <a:endParaRPr kumimoji="1" lang="en-US" altLang="zh-CN" sz="1600" dirty="0">
              <a:latin typeface="SimSong" panose="02020300000000000000" pitchFamily="18" charset="-122"/>
              <a:ea typeface="SimSong" panose="02020300000000000000" pitchFamily="18" charset="-122"/>
            </a:endParaRPr>
          </a:p>
          <a:p>
            <a:r>
              <a:rPr kumimoji="1" lang="zh-CN" altLang="en-US" sz="1600" dirty="0">
                <a:latin typeface="SimSong" panose="02020300000000000000" pitchFamily="18" charset="-122"/>
                <a:ea typeface="SimSong" panose="02020300000000000000" pitchFamily="18" charset="-122"/>
              </a:rPr>
              <a:t>利用</a:t>
            </a:r>
            <a:r>
              <a:rPr lang="zh-CN" altLang="en-US" sz="1600" dirty="0">
                <a:latin typeface="SimSong" panose="02020300000000000000" pitchFamily="18" charset="-122"/>
                <a:ea typeface="SimSong" panose="02020300000000000000" pitchFamily="18" charset="-122"/>
              </a:rPr>
              <a:t>放射性图最大化目标模型和影子模型的差异</a:t>
            </a:r>
            <a:endParaRPr lang="en-US" altLang="zh-CN" sz="1600" dirty="0">
              <a:latin typeface="SimSong" panose="02020300000000000000" pitchFamily="18" charset="-122"/>
              <a:ea typeface="SimSong" panose="02020300000000000000" pitchFamily="18" charset="-122"/>
            </a:endParaRPr>
          </a:p>
          <a:p>
            <a:r>
              <a:rPr kumimoji="1" lang="en-US" altLang="zh-CN" sz="1600" dirty="0">
                <a:latin typeface="SimSong" panose="02020300000000000000" pitchFamily="18" charset="-122"/>
                <a:ea typeface="SimSong" panose="02020300000000000000" pitchFamily="18" charset="-122"/>
              </a:rPr>
              <a:t>2</a:t>
            </a:r>
            <a:r>
              <a:rPr kumimoji="1" lang="zh-CN" altLang="en-US" sz="1600" dirty="0">
                <a:latin typeface="SimSong" panose="02020300000000000000" pitchFamily="18" charset="-122"/>
                <a:ea typeface="SimSong" panose="02020300000000000000" pitchFamily="18" charset="-122"/>
              </a:rPr>
              <a:t>、滥用消除</a:t>
            </a:r>
            <a:r>
              <a:rPr kumimoji="1"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训练图无关的遗忘</a:t>
            </a:r>
          </a:p>
          <a:p>
            <a:r>
              <a:rPr lang="zh-CN" altLang="en-US" sz="1600" dirty="0">
                <a:latin typeface="SimSong" panose="02020300000000000000" pitchFamily="18" charset="-122"/>
                <a:ea typeface="SimSong" panose="02020300000000000000" pitchFamily="18" charset="-122"/>
              </a:rPr>
              <a:t>在无法访问原始训练图的情况下，利用合成图生成，从目标 </a:t>
            </a:r>
            <a:r>
              <a:rPr lang="en" altLang="zh-CN" sz="1600" dirty="0">
                <a:latin typeface="SimSong" panose="02020300000000000000" pitchFamily="18" charset="-122"/>
                <a:ea typeface="SimSong" panose="02020300000000000000" pitchFamily="18" charset="-122"/>
              </a:rPr>
              <a:t>GNN </a:t>
            </a:r>
            <a:r>
              <a:rPr lang="zh-CN" altLang="en-US" sz="1600" dirty="0">
                <a:latin typeface="SimSong" panose="02020300000000000000" pitchFamily="18" charset="-122"/>
                <a:ea typeface="SimSong" panose="02020300000000000000" pitchFamily="18" charset="-122"/>
              </a:rPr>
              <a:t>中移除未经授权数据的影响。</a:t>
            </a:r>
            <a:endParaRPr lang="en-US" altLang="zh-CN" sz="1600" dirty="0">
              <a:latin typeface="SimSong" panose="02020300000000000000" pitchFamily="18" charset="-122"/>
              <a:ea typeface="SimSong" panose="02020300000000000000" pitchFamily="18" charset="-122"/>
            </a:endParaRPr>
          </a:p>
        </p:txBody>
      </p:sp>
      <p:sp>
        <p:nvSpPr>
          <p:cNvPr id="3" name="文本框 2">
            <a:extLst>
              <a:ext uri="{FF2B5EF4-FFF2-40B4-BE49-F238E27FC236}">
                <a16:creationId xmlns:a16="http://schemas.microsoft.com/office/drawing/2014/main" id="{3EF6EE89-3A2E-3798-1539-450605C1640F}"/>
              </a:ext>
            </a:extLst>
          </p:cNvPr>
          <p:cNvSpPr txBox="1"/>
          <p:nvPr/>
        </p:nvSpPr>
        <p:spPr>
          <a:xfrm>
            <a:off x="8122024" y="914400"/>
            <a:ext cx="1107996" cy="369332"/>
          </a:xfrm>
          <a:prstGeom prst="rect">
            <a:avLst/>
          </a:prstGeom>
          <a:noFill/>
        </p:spPr>
        <p:txBody>
          <a:bodyPr wrap="none" rtlCol="0">
            <a:spAutoFit/>
          </a:bodyPr>
          <a:lstStyle/>
          <a:p>
            <a:r>
              <a:rPr lang="zh-CN" altLang="en-US" dirty="0"/>
              <a:t>模型部署</a:t>
            </a:r>
          </a:p>
        </p:txBody>
      </p:sp>
      <p:sp>
        <p:nvSpPr>
          <p:cNvPr id="6" name="文本框 5">
            <a:extLst>
              <a:ext uri="{FF2B5EF4-FFF2-40B4-BE49-F238E27FC236}">
                <a16:creationId xmlns:a16="http://schemas.microsoft.com/office/drawing/2014/main" id="{EDB3D1DF-CDB5-D79B-DFB2-A7E7C34FFB07}"/>
              </a:ext>
            </a:extLst>
          </p:cNvPr>
          <p:cNvSpPr txBox="1"/>
          <p:nvPr/>
        </p:nvSpPr>
        <p:spPr>
          <a:xfrm>
            <a:off x="8615082" y="1801906"/>
            <a:ext cx="646331" cy="369332"/>
          </a:xfrm>
          <a:prstGeom prst="rect">
            <a:avLst/>
          </a:prstGeom>
          <a:noFill/>
        </p:spPr>
        <p:txBody>
          <a:bodyPr wrap="none" rtlCol="0">
            <a:spAutoFit/>
          </a:bodyPr>
          <a:lstStyle/>
          <a:p>
            <a:r>
              <a:rPr lang="zh-CN" altLang="en-US" dirty="0"/>
              <a:t>灰盒</a:t>
            </a:r>
          </a:p>
        </p:txBody>
      </p:sp>
    </p:spTree>
    <p:extLst>
      <p:ext uri="{BB962C8B-B14F-4D97-AF65-F5344CB8AC3E}">
        <p14:creationId xmlns:p14="http://schemas.microsoft.com/office/powerpoint/2010/main" val="132596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636220" y="533129"/>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806183" y="79199"/>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750423" y="538665"/>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840DF0-CB3D-FF6E-707B-5F75DD93F5E1}"/>
              </a:ext>
            </a:extLst>
          </p:cNvPr>
          <p:cNvSpPr txBox="1"/>
          <p:nvPr/>
        </p:nvSpPr>
        <p:spPr>
          <a:xfrm>
            <a:off x="699247" y="385482"/>
            <a:ext cx="4503156" cy="1477328"/>
          </a:xfrm>
          <a:prstGeom prst="rect">
            <a:avLst/>
          </a:prstGeom>
          <a:noFill/>
        </p:spPr>
        <p:txBody>
          <a:bodyPr wrap="none" rtlCol="0">
            <a:spAutoFit/>
          </a:bodyPr>
          <a:lstStyle/>
          <a:p>
            <a:r>
              <a:rPr lang="zh-CN" altLang="en-US" dirty="0">
                <a:solidFill>
                  <a:srgbClr val="FF0000"/>
                </a:solidFill>
              </a:rPr>
              <a:t>新加实验的表格 内容检查  </a:t>
            </a:r>
            <a:r>
              <a:rPr lang="en-US" altLang="zh-CN" dirty="0">
                <a:solidFill>
                  <a:srgbClr val="FF0000"/>
                </a:solidFill>
              </a:rPr>
              <a:t>GNN models</a:t>
            </a: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梳理基本概念和逻辑</a:t>
            </a:r>
            <a:r>
              <a:rPr lang="en-US" altLang="zh-CN" dirty="0">
                <a:solidFill>
                  <a:srgbClr val="FF0000"/>
                </a:solidFill>
              </a:rPr>
              <a:t> -&gt;</a:t>
            </a:r>
            <a:r>
              <a:rPr lang="zh-CN" altLang="en-US" dirty="0">
                <a:solidFill>
                  <a:srgbClr val="FF0000"/>
                </a:solidFill>
              </a:rPr>
              <a:t>再进一步画图 写作</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476708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176677" y="358043"/>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72303" y="652486"/>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1638</TotalTime>
  <Words>3071</Words>
  <Application>Microsoft Macintosh PowerPoint</Application>
  <PresentationFormat>宽屏</PresentationFormat>
  <Paragraphs>230</Paragraphs>
  <Slides>33</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33</vt:i4>
      </vt:variant>
    </vt:vector>
  </HeadingPairs>
  <TitlesOfParts>
    <vt:vector size="44" baseType="lpstr">
      <vt:lpstr>等线</vt:lpstr>
      <vt:lpstr>等线 Light</vt:lpstr>
      <vt:lpstr>宋体</vt:lpstr>
      <vt:lpstr>quote-cjk-patch</vt:lpstr>
      <vt:lpstr>SimSong</vt:lpstr>
      <vt:lpstr>Arial</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288</cp:revision>
  <dcterms:created xsi:type="dcterms:W3CDTF">2025-08-14T07:06:40Z</dcterms:created>
  <dcterms:modified xsi:type="dcterms:W3CDTF">2025-10-29T05:28:55Z</dcterms:modified>
</cp:coreProperties>
</file>